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Inter" panose="020B0604020202020204" charset="0"/>
      <p:regular r:id="rId20"/>
    </p:embeddedFont>
    <p:embeddedFont>
      <p:font typeface="Inter Medium" panose="020B0604020202020204" charset="0"/>
      <p:regular r:id="rId21"/>
    </p:embeddedFont>
    <p:embeddedFont>
      <p:font typeface="Times New Roman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076857" y="6251626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0"/>
                </a:moveTo>
                <a:lnTo>
                  <a:pt x="4966184" y="0"/>
                </a:lnTo>
                <a:lnTo>
                  <a:pt x="4966184" y="5011745"/>
                </a:lnTo>
                <a:lnTo>
                  <a:pt x="0" y="5011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V="1">
            <a:off x="15398673" y="6251626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5011745"/>
                </a:moveTo>
                <a:lnTo>
                  <a:pt x="4966184" y="5011745"/>
                </a:lnTo>
                <a:lnTo>
                  <a:pt x="4966184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01147" y="1704852"/>
            <a:ext cx="14293870" cy="663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8"/>
              </a:lnSpc>
              <a:spcBef>
                <a:spcPct val="0"/>
              </a:spcBef>
            </a:pPr>
            <a:r>
              <a:rPr lang="en-US" sz="1262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AUTOMATED SOLAR PANEL CLEANING SYSTEM</a:t>
            </a:r>
          </a:p>
        </p:txBody>
      </p:sp>
      <p:sp>
        <p:nvSpPr>
          <p:cNvPr id="5" name="Freeform 5"/>
          <p:cNvSpPr/>
          <p:nvPr/>
        </p:nvSpPr>
        <p:spPr>
          <a:xfrm>
            <a:off x="1677371" y="3431319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86853" y="3431319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808" y="1974116"/>
            <a:ext cx="16230600" cy="3873063"/>
            <a:chOff x="0" y="0"/>
            <a:chExt cx="1957890" cy="46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890" cy="467206"/>
            </a:xfrm>
            <a:custGeom>
              <a:avLst/>
              <a:gdLst/>
              <a:ahLst/>
              <a:cxnLst/>
              <a:rect l="l" t="t" r="r" b="b"/>
              <a:pathLst>
                <a:path w="1957890" h="467206">
                  <a:moveTo>
                    <a:pt x="10971" y="0"/>
                  </a:moveTo>
                  <a:lnTo>
                    <a:pt x="1946919" y="0"/>
                  </a:lnTo>
                  <a:cubicBezTo>
                    <a:pt x="1952978" y="0"/>
                    <a:pt x="1957890" y="4912"/>
                    <a:pt x="1957890" y="10971"/>
                  </a:cubicBezTo>
                  <a:lnTo>
                    <a:pt x="1957890" y="456235"/>
                  </a:lnTo>
                  <a:cubicBezTo>
                    <a:pt x="1957890" y="462294"/>
                    <a:pt x="1952978" y="467206"/>
                    <a:pt x="1946919" y="467206"/>
                  </a:cubicBezTo>
                  <a:lnTo>
                    <a:pt x="10971" y="467206"/>
                  </a:lnTo>
                  <a:cubicBezTo>
                    <a:pt x="4912" y="467206"/>
                    <a:pt x="0" y="462294"/>
                    <a:pt x="0" y="456235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/>
              <a:stretch>
                <a:fillRect t="-263905" b="-263905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244437">
            <a:off x="14085052" y="8393895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6808" y="6209664"/>
            <a:ext cx="7897058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407785"/>
            <a:ext cx="846909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will use Machine Learning for classification which will detect whether solar panel need cleaning or not. It will depend on amount of dust and its efficiency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55319" y="2072528"/>
            <a:ext cx="4139056" cy="7049712"/>
            <a:chOff x="0" y="0"/>
            <a:chExt cx="499292" cy="85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292" cy="850404"/>
            </a:xfrm>
            <a:custGeom>
              <a:avLst/>
              <a:gdLst/>
              <a:ahLst/>
              <a:cxnLst/>
              <a:rect l="l" t="t" r="r" b="b"/>
              <a:pathLst>
                <a:path w="499292" h="850404">
                  <a:moveTo>
                    <a:pt x="43020" y="0"/>
                  </a:moveTo>
                  <a:lnTo>
                    <a:pt x="456272" y="0"/>
                  </a:lnTo>
                  <a:cubicBezTo>
                    <a:pt x="480031" y="0"/>
                    <a:pt x="499292" y="19261"/>
                    <a:pt x="499292" y="43020"/>
                  </a:cubicBezTo>
                  <a:lnTo>
                    <a:pt x="499292" y="807383"/>
                  </a:lnTo>
                  <a:cubicBezTo>
                    <a:pt x="499292" y="818793"/>
                    <a:pt x="494760" y="829735"/>
                    <a:pt x="486692" y="837803"/>
                  </a:cubicBezTo>
                  <a:cubicBezTo>
                    <a:pt x="478624" y="845871"/>
                    <a:pt x="467682" y="850404"/>
                    <a:pt x="456272" y="850404"/>
                  </a:cubicBezTo>
                  <a:lnTo>
                    <a:pt x="43020" y="850404"/>
                  </a:lnTo>
                  <a:cubicBezTo>
                    <a:pt x="31611" y="850404"/>
                    <a:pt x="20668" y="845871"/>
                    <a:pt x="12600" y="837803"/>
                  </a:cubicBezTo>
                  <a:cubicBezTo>
                    <a:pt x="4533" y="829735"/>
                    <a:pt x="0" y="818793"/>
                    <a:pt x="0" y="807383"/>
                  </a:cubicBezTo>
                  <a:lnTo>
                    <a:pt x="0" y="43020"/>
                  </a:lnTo>
                  <a:cubicBezTo>
                    <a:pt x="0" y="31611"/>
                    <a:pt x="4533" y="20668"/>
                    <a:pt x="12600" y="12600"/>
                  </a:cubicBezTo>
                  <a:cubicBezTo>
                    <a:pt x="20668" y="4533"/>
                    <a:pt x="31611" y="0"/>
                    <a:pt x="43020" y="0"/>
                  </a:cubicBezTo>
                  <a:close/>
                </a:path>
              </a:pathLst>
            </a:custGeom>
            <a:blipFill>
              <a:blip r:embed="rId2"/>
              <a:stretch>
                <a:fillRect l="-6773" r="-677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05282" y="1454843"/>
            <a:ext cx="7096391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</a:t>
            </a:r>
          </a:p>
        </p:txBody>
      </p:sp>
      <p:sp>
        <p:nvSpPr>
          <p:cNvPr id="5" name="Freeform 5"/>
          <p:cNvSpPr/>
          <p:nvPr/>
        </p:nvSpPr>
        <p:spPr>
          <a:xfrm rot="5025258">
            <a:off x="12539216" y="7190137"/>
            <a:ext cx="2074307" cy="2124523"/>
          </a:xfrm>
          <a:custGeom>
            <a:avLst/>
            <a:gdLst/>
            <a:ahLst/>
            <a:cxnLst/>
            <a:rect l="l" t="t" r="r" b="b"/>
            <a:pathLst>
              <a:path w="2074307" h="2124523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id="7" name="Freeform 7"/>
          <p:cNvSpPr/>
          <p:nvPr/>
        </p:nvSpPr>
        <p:spPr>
          <a:xfrm>
            <a:off x="12852594" y="5235497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9727" y="3915590"/>
            <a:ext cx="12356642" cy="584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158" lvl="1" indent="-275079" algn="l">
              <a:lnSpc>
                <a:spcPts val="3567"/>
              </a:lnSpc>
              <a:buFont typeface="Arial"/>
              <a:buChar char="•"/>
            </a:pPr>
            <a:r>
              <a:rPr lang="en-US" sz="254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Use INA219 to continuously measure voltage and current from the panel to calculate real-time power output.</a:t>
            </a:r>
          </a:p>
          <a:p>
            <a:pPr algn="l">
              <a:lnSpc>
                <a:spcPts val="3567"/>
              </a:lnSpc>
            </a:pPr>
            <a:endParaRPr lang="en-US" sz="2548" b="1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550158" lvl="1" indent="-275079" algn="l">
              <a:lnSpc>
                <a:spcPts val="3567"/>
              </a:lnSpc>
              <a:buFont typeface="Arial"/>
              <a:buChar char="•"/>
            </a:pPr>
            <a:r>
              <a:rPr lang="en-US" sz="254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Dust sensor to senses dust density near the panel surface.</a:t>
            </a:r>
          </a:p>
          <a:p>
            <a:pPr algn="l">
              <a:lnSpc>
                <a:spcPts val="3567"/>
              </a:lnSpc>
            </a:pPr>
            <a:endParaRPr lang="en-US" sz="2548" b="1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550158" lvl="1" indent="-275079" algn="l">
              <a:lnSpc>
                <a:spcPts val="3567"/>
              </a:lnSpc>
              <a:buFont typeface="Arial"/>
              <a:buChar char="•"/>
            </a:pPr>
            <a:r>
              <a:rPr lang="en-US" sz="254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If model predict that system need clening on basis of real time data , the ESP32 triggers the relay.</a:t>
            </a:r>
          </a:p>
          <a:p>
            <a:pPr algn="l">
              <a:lnSpc>
                <a:spcPts val="3567"/>
              </a:lnSpc>
            </a:pPr>
            <a:endParaRPr lang="en-US" sz="2548" b="1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550158" lvl="1" indent="-275079" algn="l">
              <a:lnSpc>
                <a:spcPts val="3567"/>
              </a:lnSpc>
              <a:buFont typeface="Arial"/>
              <a:buChar char="•"/>
            </a:pPr>
            <a:r>
              <a:rPr lang="en-US" sz="254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Relay activates the 24V solenoid valve to spray water for cleaning.</a:t>
            </a:r>
          </a:p>
          <a:p>
            <a:pPr algn="l">
              <a:lnSpc>
                <a:spcPts val="3567"/>
              </a:lnSpc>
            </a:pPr>
            <a:endParaRPr lang="en-US" sz="2548" b="1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550158" lvl="1" indent="-275079" algn="l">
              <a:lnSpc>
                <a:spcPts val="3567"/>
              </a:lnSpc>
              <a:buFont typeface="Arial"/>
              <a:buChar char="•"/>
            </a:pPr>
            <a:r>
              <a:rPr lang="en-US" sz="254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Data from sensors is logged and sent to Blynk/thingspeak for visualization. Firebase  used to store historical data for future ML training.</a:t>
            </a:r>
          </a:p>
          <a:p>
            <a:pPr algn="l">
              <a:lnSpc>
                <a:spcPts val="3567"/>
              </a:lnSpc>
            </a:pPr>
            <a:endParaRPr lang="en-US" sz="2548" b="1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777542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1838" y="705599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58751" y="2004442"/>
            <a:ext cx="14223252" cy="7253858"/>
          </a:xfrm>
          <a:custGeom>
            <a:avLst/>
            <a:gdLst/>
            <a:ahLst/>
            <a:cxnLst/>
            <a:rect l="l" t="t" r="r" b="b"/>
            <a:pathLst>
              <a:path w="14223252" h="7253858">
                <a:moveTo>
                  <a:pt x="0" y="0"/>
                </a:moveTo>
                <a:lnTo>
                  <a:pt x="14223252" y="0"/>
                </a:lnTo>
                <a:lnTo>
                  <a:pt x="14223252" y="7253858"/>
                </a:lnTo>
                <a:lnTo>
                  <a:pt x="0" y="7253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9556" y="274955"/>
            <a:ext cx="8583779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BLOCK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id="7" name="AutoShape 7"/>
          <p:cNvSpPr/>
          <p:nvPr/>
        </p:nvSpPr>
        <p:spPr>
          <a:xfrm>
            <a:off x="6062211" y="4157513"/>
            <a:ext cx="2614025" cy="4272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777542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1838" y="705599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91494" y="2657058"/>
            <a:ext cx="8770969" cy="6601242"/>
          </a:xfrm>
          <a:custGeom>
            <a:avLst/>
            <a:gdLst/>
            <a:ahLst/>
            <a:cxnLst/>
            <a:rect l="l" t="t" r="r" b="b"/>
            <a:pathLst>
              <a:path w="8770969" h="6601242">
                <a:moveTo>
                  <a:pt x="0" y="0"/>
                </a:moveTo>
                <a:lnTo>
                  <a:pt x="8770968" y="0"/>
                </a:lnTo>
                <a:lnTo>
                  <a:pt x="8770968" y="6601242"/>
                </a:lnTo>
                <a:lnTo>
                  <a:pt x="0" y="6601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68" b="-51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93951" y="636483"/>
            <a:ext cx="8583779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CIRCUIT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74" y="2500666"/>
            <a:ext cx="11301259" cy="2853568"/>
          </a:xfrm>
          <a:custGeom>
            <a:avLst/>
            <a:gdLst/>
            <a:ahLst/>
            <a:cxnLst/>
            <a:rect l="l" t="t" r="r" b="b"/>
            <a:pathLst>
              <a:path w="11301259" h="2853568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71261" y="5792384"/>
            <a:ext cx="9528844" cy="2620432"/>
          </a:xfrm>
          <a:custGeom>
            <a:avLst/>
            <a:gdLst/>
            <a:ahLst/>
            <a:cxnLst/>
            <a:rect l="l" t="t" r="r" b="b"/>
            <a:pathLst>
              <a:path w="9528844" h="2620432">
                <a:moveTo>
                  <a:pt x="0" y="0"/>
                </a:moveTo>
                <a:lnTo>
                  <a:pt x="9528844" y="0"/>
                </a:lnTo>
                <a:lnTo>
                  <a:pt x="9528844" y="2620432"/>
                </a:lnTo>
                <a:lnTo>
                  <a:pt x="0" y="262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5474" y="6457565"/>
            <a:ext cx="8378526" cy="3162894"/>
          </a:xfrm>
          <a:custGeom>
            <a:avLst/>
            <a:gdLst/>
            <a:ahLst/>
            <a:cxnLst/>
            <a:rect l="l" t="t" r="r" b="b"/>
            <a:pathLst>
              <a:path w="8378526" h="3162894">
                <a:moveTo>
                  <a:pt x="0" y="0"/>
                </a:moveTo>
                <a:lnTo>
                  <a:pt x="8378526" y="0"/>
                </a:lnTo>
                <a:lnTo>
                  <a:pt x="8378526" y="3162894"/>
                </a:lnTo>
                <a:lnTo>
                  <a:pt x="0" y="316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93951" y="636483"/>
            <a:ext cx="8583779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WIRING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6689" y="7809465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3" y="0"/>
                </a:lnTo>
                <a:lnTo>
                  <a:pt x="5984713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02146" y="678435"/>
            <a:ext cx="11903268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&amp;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146" y="2077325"/>
            <a:ext cx="14907451" cy="700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94" lvl="1" indent="-421047" algn="just">
              <a:lnSpc>
                <a:spcPts val="507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INA219 NOT READING VALUES</a:t>
            </a:r>
          </a:p>
          <a:p>
            <a:pPr algn="just">
              <a:lnSpc>
                <a:spcPts val="507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CHALLENGE: THE INA219 SENSOR INITIALLY FAILED TO RETURN     VOLTAGE/CURRENT READINGS.</a:t>
            </a:r>
          </a:p>
          <a:p>
            <a:pPr algn="just">
              <a:lnSpc>
                <a:spcPts val="507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SOLUTION: EXTERNAL PULL-UP RESISTORS WERE ADDED TO THE I2C LINES (SDA AND SCL), WHICH STABILIZED COMMUNICATION BETWEEN THE SENSOR AND ESP32.</a:t>
            </a:r>
          </a:p>
          <a:p>
            <a:pPr algn="just">
              <a:lnSpc>
                <a:spcPts val="5070"/>
              </a:lnSpc>
              <a:spcBef>
                <a:spcPct val="0"/>
              </a:spcBef>
            </a:pPr>
            <a:endParaRPr lang="en-US" sz="39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just">
              <a:lnSpc>
                <a:spcPts val="5070"/>
              </a:lnSpc>
              <a:spcBef>
                <a:spcPct val="0"/>
              </a:spcBef>
            </a:pPr>
            <a:endParaRPr lang="en-US" sz="39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marL="842094" lvl="1" indent="-421047" algn="just">
              <a:lnSpc>
                <a:spcPts val="507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RELAY ISSUE:</a:t>
            </a:r>
          </a:p>
          <a:p>
            <a:pPr algn="just">
              <a:lnSpc>
                <a:spcPts val="507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CHALLENGE: RELAY WAS JUST KEEPING MOTOR HIGH , NOT TAKING IT LOW</a:t>
            </a:r>
          </a:p>
          <a:p>
            <a:pPr algn="just">
              <a:lnSpc>
                <a:spcPts val="507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SOLUTION: ESP’S VOLTAGE WERE LEAKED. THIS WAS RESOLVED BY MAKING CONNECTIONS DIRECTLY WITH ESP WITHOUT USING BREADBOARD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3951" y="636483"/>
            <a:ext cx="8583779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3730" y="3438496"/>
            <a:ext cx="16457414" cy="359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526" lvl="1" indent="-593763" algn="l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INTEGRATE SOLAR-POWERED WATER PUMP</a:t>
            </a:r>
          </a:p>
          <a:p>
            <a:pPr marL="1187526" lvl="1" indent="-593763" algn="l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EXPAND ML MODEL WITH CURRENT,ACCURACY AND WEATHER</a:t>
            </a:r>
          </a:p>
          <a:p>
            <a:pPr marL="1187526" lvl="1" indent="-593763" algn="l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IMAGE BASED CLEANING SYSTEM</a:t>
            </a:r>
          </a:p>
          <a:p>
            <a:pPr marL="1187526" lvl="1" indent="-593763" algn="l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SOLAR TRACKING (ROTATING)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id="5" name="Freeform 5"/>
          <p:cNvSpPr/>
          <p:nvPr/>
        </p:nvSpPr>
        <p:spPr>
          <a:xfrm>
            <a:off x="15088599" y="7264503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3" y="0"/>
                </a:lnTo>
                <a:lnTo>
                  <a:pt x="5984713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08588"/>
            <a:ext cx="7396224" cy="5783529"/>
            <a:chOff x="0" y="0"/>
            <a:chExt cx="892203" cy="697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2203" cy="697664"/>
            </a:xfrm>
            <a:custGeom>
              <a:avLst/>
              <a:gdLst/>
              <a:ahLst/>
              <a:cxnLst/>
              <a:rect l="l" t="t" r="r" b="b"/>
              <a:pathLst>
                <a:path w="892203" h="697664">
                  <a:moveTo>
                    <a:pt x="24075" y="0"/>
                  </a:moveTo>
                  <a:lnTo>
                    <a:pt x="868128" y="0"/>
                  </a:lnTo>
                  <a:cubicBezTo>
                    <a:pt x="881424" y="0"/>
                    <a:pt x="892203" y="10779"/>
                    <a:pt x="892203" y="24075"/>
                  </a:cubicBezTo>
                  <a:lnTo>
                    <a:pt x="892203" y="673589"/>
                  </a:lnTo>
                  <a:cubicBezTo>
                    <a:pt x="892203" y="679974"/>
                    <a:pt x="889667" y="686098"/>
                    <a:pt x="885152" y="690613"/>
                  </a:cubicBezTo>
                  <a:cubicBezTo>
                    <a:pt x="880637" y="695128"/>
                    <a:pt x="874513" y="697664"/>
                    <a:pt x="868128" y="697664"/>
                  </a:cubicBezTo>
                  <a:lnTo>
                    <a:pt x="24075" y="697664"/>
                  </a:lnTo>
                  <a:cubicBezTo>
                    <a:pt x="17690" y="697664"/>
                    <a:pt x="11566" y="695128"/>
                    <a:pt x="7051" y="690613"/>
                  </a:cubicBezTo>
                  <a:cubicBezTo>
                    <a:pt x="2536" y="686098"/>
                    <a:pt x="0" y="679974"/>
                    <a:pt x="0" y="673589"/>
                  </a:cubicBezTo>
                  <a:lnTo>
                    <a:pt x="0" y="24075"/>
                  </a:lnTo>
                  <a:cubicBezTo>
                    <a:pt x="0" y="17690"/>
                    <a:pt x="2536" y="11566"/>
                    <a:pt x="7051" y="7051"/>
                  </a:cubicBezTo>
                  <a:cubicBezTo>
                    <a:pt x="11566" y="2536"/>
                    <a:pt x="17690" y="0"/>
                    <a:pt x="24075" y="0"/>
                  </a:cubicBezTo>
                  <a:close/>
                </a:path>
              </a:pathLst>
            </a:custGeom>
            <a:blipFill>
              <a:blip r:embed="rId2"/>
              <a:stretch>
                <a:fillRect l="-8683" r="-868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000" y="3355828"/>
            <a:ext cx="6961877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YOUR ATTENTION</a:t>
            </a:r>
          </a:p>
        </p:txBody>
      </p:sp>
      <p:sp>
        <p:nvSpPr>
          <p:cNvPr id="5" name="Freeform 5"/>
          <p:cNvSpPr/>
          <p:nvPr/>
        </p:nvSpPr>
        <p:spPr>
          <a:xfrm rot="2960846">
            <a:off x="15936300" y="3008585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592074" y="381390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1549" y="1187768"/>
            <a:ext cx="7764902" cy="7440188"/>
          </a:xfrm>
          <a:custGeom>
            <a:avLst/>
            <a:gdLst/>
            <a:ahLst/>
            <a:cxnLst/>
            <a:rect l="l" t="t" r="r" b="b"/>
            <a:pathLst>
              <a:path w="7764902" h="7440188">
                <a:moveTo>
                  <a:pt x="0" y="0"/>
                </a:moveTo>
                <a:lnTo>
                  <a:pt x="7764902" y="0"/>
                </a:lnTo>
                <a:lnTo>
                  <a:pt x="7764902" y="7440187"/>
                </a:lnTo>
                <a:lnTo>
                  <a:pt x="0" y="744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0127" y="1328418"/>
            <a:ext cx="8443962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:</a:t>
            </a:r>
          </a:p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TRESMENTIS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66598" y="1328418"/>
            <a:ext cx="3986510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Hadia Alvi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22-NTU-CS-1343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0127" y="5334116"/>
            <a:ext cx="5486368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Shaham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22-NTU-CS-1373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35470" y="5334116"/>
            <a:ext cx="5354903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Subaina Norab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22-NTU-CS-1374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64721" y="2523808"/>
            <a:ext cx="5883369" cy="5319478"/>
            <a:chOff x="0" y="0"/>
            <a:chExt cx="940550" cy="85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0550" cy="850404"/>
            </a:xfrm>
            <a:custGeom>
              <a:avLst/>
              <a:gdLst/>
              <a:ahLst/>
              <a:cxnLst/>
              <a:rect l="l" t="t" r="r" b="b"/>
              <a:pathLst>
                <a:path w="940550" h="850404">
                  <a:moveTo>
                    <a:pt x="30266" y="0"/>
                  </a:moveTo>
                  <a:lnTo>
                    <a:pt x="910285" y="0"/>
                  </a:lnTo>
                  <a:cubicBezTo>
                    <a:pt x="918312" y="0"/>
                    <a:pt x="926010" y="3189"/>
                    <a:pt x="931686" y="8865"/>
                  </a:cubicBezTo>
                  <a:cubicBezTo>
                    <a:pt x="937362" y="14541"/>
                    <a:pt x="940550" y="22239"/>
                    <a:pt x="940550" y="30266"/>
                  </a:cubicBezTo>
                  <a:lnTo>
                    <a:pt x="940550" y="820138"/>
                  </a:lnTo>
                  <a:cubicBezTo>
                    <a:pt x="940550" y="828165"/>
                    <a:pt x="937362" y="835863"/>
                    <a:pt x="931686" y="841539"/>
                  </a:cubicBezTo>
                  <a:cubicBezTo>
                    <a:pt x="926010" y="847215"/>
                    <a:pt x="918312" y="850404"/>
                    <a:pt x="910285" y="850404"/>
                  </a:cubicBezTo>
                  <a:lnTo>
                    <a:pt x="30266" y="850404"/>
                  </a:lnTo>
                  <a:cubicBezTo>
                    <a:pt x="22239" y="850404"/>
                    <a:pt x="14541" y="847215"/>
                    <a:pt x="8865" y="841539"/>
                  </a:cubicBezTo>
                  <a:cubicBezTo>
                    <a:pt x="3189" y="835863"/>
                    <a:pt x="0" y="828165"/>
                    <a:pt x="0" y="820138"/>
                  </a:cubicBezTo>
                  <a:lnTo>
                    <a:pt x="0" y="30266"/>
                  </a:lnTo>
                  <a:cubicBezTo>
                    <a:pt x="0" y="22239"/>
                    <a:pt x="3189" y="14541"/>
                    <a:pt x="8865" y="8865"/>
                  </a:cubicBezTo>
                  <a:cubicBezTo>
                    <a:pt x="14541" y="3189"/>
                    <a:pt x="22239" y="0"/>
                    <a:pt x="30266" y="0"/>
                  </a:cubicBezTo>
                  <a:close/>
                </a:path>
              </a:pathLst>
            </a:custGeom>
            <a:blipFill>
              <a:blip r:embed="rId2"/>
              <a:stretch>
                <a:fillRect l="-17854" r="-17854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00038" y="9255065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66812" y="2768379"/>
            <a:ext cx="10470223" cy="570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639" lvl="1" indent="-384820" algn="l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Dust and dirt reduce solar panel efficiency. Manual cleaning is costly, inconsistent, and impractical for large installations.An IoT-based smart system is needed to automatically detect and clean panels, improving energy output and reducing maintenance.</a:t>
            </a:r>
          </a:p>
          <a:p>
            <a:pPr marL="769639" lvl="1" indent="-384820" algn="l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cleaning poses safety risks such as potential electric shocks due to contact with high-voltage components.</a:t>
            </a:r>
          </a:p>
        </p:txBody>
      </p:sp>
      <p:sp>
        <p:nvSpPr>
          <p:cNvPr id="6" name="Freeform 6"/>
          <p:cNvSpPr/>
          <p:nvPr/>
        </p:nvSpPr>
        <p:spPr>
          <a:xfrm>
            <a:off x="11137035" y="253984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00038" y="1102043"/>
            <a:ext cx="6526276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4847" y="981075"/>
            <a:ext cx="133445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Page 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419" y="3325360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58135" y="5151466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85825" y="3042063"/>
            <a:ext cx="700174" cy="7001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81342" y="5941917"/>
            <a:ext cx="12768518" cy="85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real-time remote monitoring and manual control via a web interface.</a:t>
            </a:r>
          </a:p>
          <a:p>
            <a:pPr algn="l">
              <a:lnSpc>
                <a:spcPts val="3401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171333" y="3074130"/>
            <a:ext cx="4857573" cy="4138741"/>
            <a:chOff x="0" y="0"/>
            <a:chExt cx="998105" cy="8504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8105" cy="850404"/>
            </a:xfrm>
            <a:custGeom>
              <a:avLst/>
              <a:gdLst/>
              <a:ahLst/>
              <a:cxnLst/>
              <a:rect l="l" t="t" r="r" b="b"/>
              <a:pathLst>
                <a:path w="998105" h="850404">
                  <a:moveTo>
                    <a:pt x="36657" y="0"/>
                  </a:moveTo>
                  <a:lnTo>
                    <a:pt x="961448" y="0"/>
                  </a:lnTo>
                  <a:cubicBezTo>
                    <a:pt x="981693" y="0"/>
                    <a:pt x="998105" y="16412"/>
                    <a:pt x="998105" y="36657"/>
                  </a:cubicBezTo>
                  <a:lnTo>
                    <a:pt x="998105" y="813746"/>
                  </a:lnTo>
                  <a:cubicBezTo>
                    <a:pt x="998105" y="823469"/>
                    <a:pt x="994243" y="832792"/>
                    <a:pt x="987368" y="839667"/>
                  </a:cubicBezTo>
                  <a:cubicBezTo>
                    <a:pt x="980494" y="846541"/>
                    <a:pt x="971170" y="850404"/>
                    <a:pt x="961448" y="850404"/>
                  </a:cubicBezTo>
                  <a:lnTo>
                    <a:pt x="36657" y="850404"/>
                  </a:lnTo>
                  <a:cubicBezTo>
                    <a:pt x="26935" y="850404"/>
                    <a:pt x="17611" y="846541"/>
                    <a:pt x="10737" y="839667"/>
                  </a:cubicBezTo>
                  <a:cubicBezTo>
                    <a:pt x="3862" y="832792"/>
                    <a:pt x="0" y="823469"/>
                    <a:pt x="0" y="813746"/>
                  </a:cubicBezTo>
                  <a:lnTo>
                    <a:pt x="0" y="36657"/>
                  </a:lnTo>
                  <a:cubicBezTo>
                    <a:pt x="0" y="26935"/>
                    <a:pt x="3862" y="17611"/>
                    <a:pt x="10737" y="10737"/>
                  </a:cubicBezTo>
                  <a:cubicBezTo>
                    <a:pt x="17611" y="3862"/>
                    <a:pt x="26935" y="0"/>
                    <a:pt x="36657" y="0"/>
                  </a:cubicBezTo>
                  <a:close/>
                </a:path>
              </a:pathLst>
            </a:custGeom>
            <a:blipFill>
              <a:blip r:embed="rId4"/>
              <a:stretch>
                <a:fillRect l="-33123" r="-3312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81342" y="7251795"/>
            <a:ext cx="11076060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Trigger cleaning only when dirt buildup or efficiency drop is detected.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85825" y="4118905"/>
            <a:ext cx="700174" cy="7001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5825" y="5875242"/>
            <a:ext cx="700174" cy="7001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5825" y="7375157"/>
            <a:ext cx="700174" cy="7001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5400000" flipV="1">
            <a:off x="-322279" y="8052551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5011744"/>
                </a:moveTo>
                <a:lnTo>
                  <a:pt x="4966183" y="5011744"/>
                </a:lnTo>
                <a:lnTo>
                  <a:pt x="4966183" y="0"/>
                </a:lnTo>
                <a:lnTo>
                  <a:pt x="0" y="0"/>
                </a:lnTo>
                <a:lnTo>
                  <a:pt x="0" y="50117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31503" y="1102043"/>
            <a:ext cx="6753729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81342" y="2984913"/>
            <a:ext cx="9671147" cy="113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an IoT-based automatic cleaning system using ESP32-S3.</a:t>
            </a:r>
          </a:p>
          <a:p>
            <a:pPr algn="l">
              <a:lnSpc>
                <a:spcPts val="2841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41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80394" y="4061755"/>
            <a:ext cx="11190939" cy="148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Monitor dirt level (dirt sensor), light intensity (LDR), and panel efficiency (efficiency sensor).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4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573" y="2096417"/>
            <a:ext cx="7152623" cy="6094166"/>
            <a:chOff x="0" y="0"/>
            <a:chExt cx="998105" cy="85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8105" cy="850404"/>
            </a:xfrm>
            <a:custGeom>
              <a:avLst/>
              <a:gdLst/>
              <a:ahLst/>
              <a:cxnLst/>
              <a:rect l="l" t="t" r="r" b="b"/>
              <a:pathLst>
                <a:path w="998105" h="850404">
                  <a:moveTo>
                    <a:pt x="24895" y="0"/>
                  </a:moveTo>
                  <a:lnTo>
                    <a:pt x="973210" y="0"/>
                  </a:lnTo>
                  <a:cubicBezTo>
                    <a:pt x="986959" y="0"/>
                    <a:pt x="998105" y="11146"/>
                    <a:pt x="998105" y="24895"/>
                  </a:cubicBezTo>
                  <a:lnTo>
                    <a:pt x="998105" y="825509"/>
                  </a:lnTo>
                  <a:cubicBezTo>
                    <a:pt x="998105" y="832111"/>
                    <a:pt x="995482" y="838443"/>
                    <a:pt x="990813" y="843112"/>
                  </a:cubicBezTo>
                  <a:cubicBezTo>
                    <a:pt x="986145" y="847781"/>
                    <a:pt x="979812" y="850404"/>
                    <a:pt x="973210" y="850404"/>
                  </a:cubicBezTo>
                  <a:lnTo>
                    <a:pt x="24895" y="850404"/>
                  </a:lnTo>
                  <a:cubicBezTo>
                    <a:pt x="18292" y="850404"/>
                    <a:pt x="11960" y="847781"/>
                    <a:pt x="7292" y="843112"/>
                  </a:cubicBezTo>
                  <a:cubicBezTo>
                    <a:pt x="2623" y="838443"/>
                    <a:pt x="0" y="832111"/>
                    <a:pt x="0" y="825509"/>
                  </a:cubicBezTo>
                  <a:lnTo>
                    <a:pt x="0" y="24895"/>
                  </a:lnTo>
                  <a:cubicBezTo>
                    <a:pt x="0" y="11146"/>
                    <a:pt x="11146" y="0"/>
                    <a:pt x="24895" y="0"/>
                  </a:cubicBezTo>
                  <a:close/>
                </a:path>
              </a:pathLst>
            </a:custGeom>
            <a:blipFill>
              <a:blip r:embed="rId2"/>
              <a:stretch>
                <a:fillRect l="-13941" r="-13941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329249" y="8777542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87294" y="2309364"/>
            <a:ext cx="7095474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87294" y="4154428"/>
            <a:ext cx="8772006" cy="358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Solar Power Plants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Industrial Solar Setups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Residential Rooftops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Remote/Off-grid Solar Stations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Solar Installations in Dusty, Sandy, or Polluted Regions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537" y="6281098"/>
            <a:ext cx="8041652" cy="3873063"/>
            <a:chOff x="0" y="0"/>
            <a:chExt cx="970061" cy="46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061" cy="467206"/>
            </a:xfrm>
            <a:custGeom>
              <a:avLst/>
              <a:gdLst/>
              <a:ahLst/>
              <a:cxnLst/>
              <a:rect l="l" t="t" r="r" b="b"/>
              <a:pathLst>
                <a:path w="970061" h="467206">
                  <a:moveTo>
                    <a:pt x="22143" y="0"/>
                  </a:moveTo>
                  <a:lnTo>
                    <a:pt x="947918" y="0"/>
                  </a:lnTo>
                  <a:cubicBezTo>
                    <a:pt x="960147" y="0"/>
                    <a:pt x="970061" y="9914"/>
                    <a:pt x="970061" y="22143"/>
                  </a:cubicBezTo>
                  <a:lnTo>
                    <a:pt x="970061" y="445063"/>
                  </a:lnTo>
                  <a:cubicBezTo>
                    <a:pt x="970061" y="457292"/>
                    <a:pt x="960147" y="467206"/>
                    <a:pt x="947918" y="467206"/>
                  </a:cubicBezTo>
                  <a:lnTo>
                    <a:pt x="22143" y="467206"/>
                  </a:lnTo>
                  <a:cubicBezTo>
                    <a:pt x="9914" y="467206"/>
                    <a:pt x="0" y="457292"/>
                    <a:pt x="0" y="445063"/>
                  </a:cubicBezTo>
                  <a:lnTo>
                    <a:pt x="0" y="22143"/>
                  </a:lnTo>
                  <a:cubicBezTo>
                    <a:pt x="0" y="9914"/>
                    <a:pt x="9914" y="0"/>
                    <a:pt x="22143" y="0"/>
                  </a:cubicBezTo>
                  <a:close/>
                </a:path>
              </a:pathLst>
            </a:custGeom>
            <a:blipFill>
              <a:blip r:embed="rId2"/>
              <a:stretch>
                <a:fillRect t="-19166" b="-19166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423962" y="2021748"/>
            <a:ext cx="2616364" cy="2679703"/>
          </a:xfrm>
          <a:custGeom>
            <a:avLst/>
            <a:gdLst/>
            <a:ahLst/>
            <a:cxnLst/>
            <a:rect l="l" t="t" r="r" b="b"/>
            <a:pathLst>
              <a:path w="2616364" h="2679703">
                <a:moveTo>
                  <a:pt x="0" y="0"/>
                </a:moveTo>
                <a:lnTo>
                  <a:pt x="2616364" y="0"/>
                </a:lnTo>
                <a:lnTo>
                  <a:pt x="2616364" y="2679703"/>
                </a:lnTo>
                <a:lnTo>
                  <a:pt x="0" y="2679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37999" y="2596426"/>
            <a:ext cx="13094145" cy="363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ESP32-S3 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Dirt Sensor (GP2Y1010AU0F )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Voltage andCurrent Sensor(INA219)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Power Supply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Sprinkler + Valve + Water Source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569445" y="6148259"/>
            <a:ext cx="4857573" cy="4138741"/>
            <a:chOff x="0" y="0"/>
            <a:chExt cx="998105" cy="8504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105" cy="850404"/>
            </a:xfrm>
            <a:custGeom>
              <a:avLst/>
              <a:gdLst/>
              <a:ahLst/>
              <a:cxnLst/>
              <a:rect l="l" t="t" r="r" b="b"/>
              <a:pathLst>
                <a:path w="998105" h="850404">
                  <a:moveTo>
                    <a:pt x="36657" y="0"/>
                  </a:moveTo>
                  <a:lnTo>
                    <a:pt x="961448" y="0"/>
                  </a:lnTo>
                  <a:cubicBezTo>
                    <a:pt x="981693" y="0"/>
                    <a:pt x="998105" y="16412"/>
                    <a:pt x="998105" y="36657"/>
                  </a:cubicBezTo>
                  <a:lnTo>
                    <a:pt x="998105" y="813746"/>
                  </a:lnTo>
                  <a:cubicBezTo>
                    <a:pt x="998105" y="823469"/>
                    <a:pt x="994243" y="832792"/>
                    <a:pt x="987368" y="839667"/>
                  </a:cubicBezTo>
                  <a:cubicBezTo>
                    <a:pt x="980494" y="846541"/>
                    <a:pt x="971170" y="850404"/>
                    <a:pt x="961448" y="850404"/>
                  </a:cubicBezTo>
                  <a:lnTo>
                    <a:pt x="36657" y="850404"/>
                  </a:lnTo>
                  <a:cubicBezTo>
                    <a:pt x="26935" y="850404"/>
                    <a:pt x="17611" y="846541"/>
                    <a:pt x="10737" y="839667"/>
                  </a:cubicBezTo>
                  <a:cubicBezTo>
                    <a:pt x="3862" y="832792"/>
                    <a:pt x="0" y="823469"/>
                    <a:pt x="0" y="813746"/>
                  </a:cubicBezTo>
                  <a:lnTo>
                    <a:pt x="0" y="36657"/>
                  </a:lnTo>
                  <a:cubicBezTo>
                    <a:pt x="0" y="26935"/>
                    <a:pt x="3862" y="17611"/>
                    <a:pt x="10737" y="10737"/>
                  </a:cubicBezTo>
                  <a:cubicBezTo>
                    <a:pt x="17611" y="3862"/>
                    <a:pt x="26935" y="0"/>
                    <a:pt x="36657" y="0"/>
                  </a:cubicBezTo>
                  <a:close/>
                </a:path>
              </a:pathLst>
            </a:custGeom>
            <a:blipFill>
              <a:blip r:embed="rId5"/>
              <a:stretch>
                <a:fillRect l="-13941" r="-13941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5770" y="942975"/>
            <a:ext cx="7095474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SENSORS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5" y="2653858"/>
            <a:ext cx="1739076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The GP2Y1010AU0F is an optical dust sensor that detects dust or dirt particles in the air by measuring how much light is scattered . It gives an analog voltage output that increases with dust concentration, which can be read by a microcontroller like the ESP32.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5770" y="942975"/>
            <a:ext cx="14293177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GP2Y1010AU0F (DUST SENSOR)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5770" y="4347884"/>
            <a:ext cx="14293177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INA219 (VOLTAGE SENSOR)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5770" y="6082933"/>
            <a:ext cx="17522230" cy="72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INA219 is an I2C sensor that accurately measures voltage, current, and power in a circuit. It's commonly used to monitor batteries, solar panels, or motors with microcontrollers.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5044" y="7483084"/>
            <a:ext cx="5911751" cy="179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794" lvl="1" indent="-288897" algn="l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voltage (e.g., solar panel voltage)</a:t>
            </a:r>
          </a:p>
          <a:p>
            <a:pPr marL="577794" lvl="1" indent="-288897" algn="l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Shunt voltage across a resistor</a:t>
            </a:r>
          </a:p>
          <a:p>
            <a:pPr marL="577794" lvl="1" indent="-288897" algn="l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flowing through the load</a:t>
            </a:r>
          </a:p>
          <a:p>
            <a:pPr marL="577794" lvl="1" indent="-288897" algn="l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(calculated internally)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385237"/>
            <a:ext cx="8115300" cy="3873063"/>
            <a:chOff x="0" y="0"/>
            <a:chExt cx="978945" cy="467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945" cy="467206"/>
            </a:xfrm>
            <a:custGeom>
              <a:avLst/>
              <a:gdLst/>
              <a:ahLst/>
              <a:cxnLst/>
              <a:rect l="l" t="t" r="r" b="b"/>
              <a:pathLst>
                <a:path w="978945" h="467206">
                  <a:moveTo>
                    <a:pt x="21942" y="0"/>
                  </a:moveTo>
                  <a:lnTo>
                    <a:pt x="957003" y="0"/>
                  </a:lnTo>
                  <a:cubicBezTo>
                    <a:pt x="969121" y="0"/>
                    <a:pt x="978945" y="9824"/>
                    <a:pt x="978945" y="21942"/>
                  </a:cubicBezTo>
                  <a:lnTo>
                    <a:pt x="978945" y="445264"/>
                  </a:lnTo>
                  <a:cubicBezTo>
                    <a:pt x="978945" y="451083"/>
                    <a:pt x="976633" y="456664"/>
                    <a:pt x="972518" y="460779"/>
                  </a:cubicBezTo>
                  <a:cubicBezTo>
                    <a:pt x="968403" y="464894"/>
                    <a:pt x="962822" y="467206"/>
                    <a:pt x="957003" y="467206"/>
                  </a:cubicBezTo>
                  <a:lnTo>
                    <a:pt x="21942" y="467206"/>
                  </a:lnTo>
                  <a:cubicBezTo>
                    <a:pt x="9824" y="467206"/>
                    <a:pt x="0" y="457382"/>
                    <a:pt x="0" y="445264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2"/>
              <a:stretch>
                <a:fillRect t="-8930" b="-893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5025258">
            <a:off x="10306352" y="2538247"/>
            <a:ext cx="2074307" cy="2124523"/>
          </a:xfrm>
          <a:custGeom>
            <a:avLst/>
            <a:gdLst/>
            <a:ahLst/>
            <a:cxnLst/>
            <a:rect l="l" t="t" r="r" b="b"/>
            <a:pathLst>
              <a:path w="2074307" h="2124523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85052" y="2413561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122863"/>
            <a:ext cx="7095474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6871" y="5735746"/>
            <a:ext cx="7782429" cy="310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678" lvl="1" indent="-381839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Arduino IDE / Thonny</a:t>
            </a:r>
          </a:p>
          <a:p>
            <a:pPr marL="763678" lvl="1" indent="-381839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ThingSpeak</a:t>
            </a:r>
          </a:p>
          <a:p>
            <a:pPr marL="763678" lvl="1" indent="-381839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Firebase </a:t>
            </a:r>
          </a:p>
          <a:p>
            <a:pPr marL="763678" lvl="1" indent="-381839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Google Colab / Python</a:t>
            </a:r>
          </a:p>
          <a:p>
            <a:pPr algn="l">
              <a:lnSpc>
                <a:spcPts val="4952"/>
              </a:lnSpc>
            </a:pPr>
            <a:endParaRPr lang="en-US" sz="353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785464"/>
            <a:ext cx="3755690" cy="4114800"/>
          </a:xfrm>
          <a:custGeom>
            <a:avLst/>
            <a:gdLst/>
            <a:ahLst/>
            <a:cxnLst/>
            <a:rect l="l" t="t" r="r" b="b"/>
            <a:pathLst>
              <a:path w="3755690" h="411480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84939" y="67342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924847" y="588297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45734-F5D8-2577-64B9-088DFBD0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758" y="1790700"/>
            <a:ext cx="12230381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565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Anton</vt:lpstr>
      <vt:lpstr>Calibri</vt:lpstr>
      <vt:lpstr>Inter</vt:lpstr>
      <vt:lpstr>Inter Medium</vt:lpstr>
      <vt:lpstr>Times New Roman</vt:lpstr>
      <vt:lpstr>Times New Roman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</dc:title>
  <cp:lastModifiedBy>22-NTU-CS-1374</cp:lastModifiedBy>
  <cp:revision>2</cp:revision>
  <dcterms:created xsi:type="dcterms:W3CDTF">2006-08-16T00:00:00Z</dcterms:created>
  <dcterms:modified xsi:type="dcterms:W3CDTF">2025-06-26T17:25:43Z</dcterms:modified>
  <dc:identifier>DAGl1RRA12o</dc:identifier>
</cp:coreProperties>
</file>